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57" r:id="rId6"/>
    <p:sldId id="269" r:id="rId7"/>
    <p:sldId id="270" r:id="rId8"/>
    <p:sldId id="271" r:id="rId9"/>
    <p:sldId id="286" r:id="rId10"/>
    <p:sldId id="272" r:id="rId11"/>
    <p:sldId id="273" r:id="rId12"/>
    <p:sldId id="274" r:id="rId13"/>
    <p:sldId id="275" r:id="rId14"/>
    <p:sldId id="276" r:id="rId15"/>
    <p:sldId id="277" r:id="rId16"/>
    <p:sldId id="279" r:id="rId17"/>
    <p:sldId id="280" r:id="rId18"/>
    <p:sldId id="281" r:id="rId19"/>
    <p:sldId id="282" r:id="rId20"/>
    <p:sldId id="283" r:id="rId21"/>
    <p:sldId id="284" r:id="rId22"/>
    <p:sldId id="28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47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8" d="100"/>
          <a:sy n="58" d="100"/>
        </p:scale>
        <p:origin x="197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t>10/27/2018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t>10/27/2018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10/27/2018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10/27/2018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10/27/2018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10/27/2018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10/27/2018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10/27/2018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10/27/2018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10/27/2018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10/27/2018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10/27/2018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10/27/2018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10/27/2018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104900" y="2292095"/>
            <a:ext cx="5734050" cy="1136906"/>
          </a:xfrm>
        </p:spPr>
        <p:txBody>
          <a:bodyPr anchor="ctr">
            <a:normAutofit/>
          </a:bodyPr>
          <a:lstStyle/>
          <a:p>
            <a:r>
              <a:rPr lang="en-US" sz="3200" dirty="0"/>
              <a:t>LIBRARY</a:t>
            </a:r>
            <a:r>
              <a:rPr lang="en-US" sz="2800" dirty="0"/>
              <a:t> </a:t>
            </a:r>
            <a:r>
              <a:rPr lang="en-US" sz="3200" dirty="0"/>
              <a:t>MANAGEMENT SYSTEM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104900" y="3429000"/>
            <a:ext cx="5734050" cy="1888724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Submitted by – </a:t>
            </a:r>
          </a:p>
          <a:p>
            <a:endParaRPr lang="en-US" sz="2000" dirty="0">
              <a:latin typeface="Georgia" panose="02040502050405020303" pitchFamily="18" charset="0"/>
            </a:endParaRPr>
          </a:p>
          <a:p>
            <a:r>
              <a:rPr lang="en-US" sz="2000" dirty="0">
                <a:latin typeface="Georgia" panose="02040502050405020303" pitchFamily="18" charset="0"/>
              </a:rPr>
              <a:t>	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Kenil Shah (B160632CS)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Manu Jose Philip (B160158CS)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Malhar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Shirswar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(B160511CS)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G. Bharath (B160653CS)</a:t>
            </a:r>
          </a:p>
          <a:p>
            <a:r>
              <a:rPr lang="en-US" dirty="0"/>
              <a:t>	</a:t>
            </a:r>
          </a:p>
        </p:txBody>
      </p:sp>
      <p:pic>
        <p:nvPicPr>
          <p:cNvPr id="4" name="Picture Placeholder 3" descr="Open book on table, blurred shelves of books in background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0" r="88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FADAC-1363-4AED-AD84-D096C2B50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b="1" dirty="0"/>
              <a:t>Database Tables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27D73A-2360-4BD0-9C3E-92B342C81890}"/>
              </a:ext>
            </a:extLst>
          </p:cNvPr>
          <p:cNvSpPr txBox="1"/>
          <p:nvPr/>
        </p:nvSpPr>
        <p:spPr>
          <a:xfrm>
            <a:off x="1052244" y="1322290"/>
            <a:ext cx="3319522" cy="600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 RECORD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FCFFA03-0843-415E-BA0B-982F131215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5812684"/>
              </p:ext>
            </p:extLst>
          </p:nvPr>
        </p:nvGraphicFramePr>
        <p:xfrm>
          <a:off x="1178974" y="1868787"/>
          <a:ext cx="5725160" cy="17678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31290">
                  <a:extLst>
                    <a:ext uri="{9D8B030D-6E8A-4147-A177-3AD203B41FA5}">
                      <a16:colId xmlns:a16="http://schemas.microsoft.com/office/drawing/2014/main" val="3486098491"/>
                    </a:ext>
                  </a:extLst>
                </a:gridCol>
                <a:gridCol w="1431290">
                  <a:extLst>
                    <a:ext uri="{9D8B030D-6E8A-4147-A177-3AD203B41FA5}">
                      <a16:colId xmlns:a16="http://schemas.microsoft.com/office/drawing/2014/main" val="1925082676"/>
                    </a:ext>
                  </a:extLst>
                </a:gridCol>
                <a:gridCol w="1431290">
                  <a:extLst>
                    <a:ext uri="{9D8B030D-6E8A-4147-A177-3AD203B41FA5}">
                      <a16:colId xmlns:a16="http://schemas.microsoft.com/office/drawing/2014/main" val="2868372173"/>
                    </a:ext>
                  </a:extLst>
                </a:gridCol>
                <a:gridCol w="1431290">
                  <a:extLst>
                    <a:ext uri="{9D8B030D-6E8A-4147-A177-3AD203B41FA5}">
                      <a16:colId xmlns:a16="http://schemas.microsoft.com/office/drawing/2014/main" val="26530616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Field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Data type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Default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Key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94725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RollNo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VARCHAR(20)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Not NULL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Foreign Key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2797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BookID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VARCHAR(20)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Not NULL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Foreign Key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14052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Date_Of_Issue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DATE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1000-01-01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 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22402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Due_Date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DATE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1000-01-01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 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5526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Date_Of_Return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DATE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1000-01-01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 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65154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Dues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INT(10000)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 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19876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Renewals_Left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INT</a:t>
                      </a:r>
                      <a:r>
                        <a:rPr lang="ru-RU" sz="1400" dirty="0">
                          <a:effectLst/>
                        </a:rPr>
                        <a:t>(10)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 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619162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3C88CB7-1433-4FA5-8807-1F23D9673F02}"/>
              </a:ext>
            </a:extLst>
          </p:cNvPr>
          <p:cNvSpPr txBox="1"/>
          <p:nvPr/>
        </p:nvSpPr>
        <p:spPr>
          <a:xfrm>
            <a:off x="1104898" y="3625629"/>
            <a:ext cx="3303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RENEW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EF190BD-FE2A-4940-842F-1645049A8D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945442"/>
              </p:ext>
            </p:extLst>
          </p:nvPr>
        </p:nvGraphicFramePr>
        <p:xfrm>
          <a:off x="1178974" y="4210404"/>
          <a:ext cx="5757545" cy="9975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73835">
                  <a:extLst>
                    <a:ext uri="{9D8B030D-6E8A-4147-A177-3AD203B41FA5}">
                      <a16:colId xmlns:a16="http://schemas.microsoft.com/office/drawing/2014/main" val="2707490473"/>
                    </a:ext>
                  </a:extLst>
                </a:gridCol>
                <a:gridCol w="1736725">
                  <a:extLst>
                    <a:ext uri="{9D8B030D-6E8A-4147-A177-3AD203B41FA5}">
                      <a16:colId xmlns:a16="http://schemas.microsoft.com/office/drawing/2014/main" val="4279785344"/>
                    </a:ext>
                  </a:extLst>
                </a:gridCol>
                <a:gridCol w="1212215">
                  <a:extLst>
                    <a:ext uri="{9D8B030D-6E8A-4147-A177-3AD203B41FA5}">
                      <a16:colId xmlns:a16="http://schemas.microsoft.com/office/drawing/2014/main" val="526597805"/>
                    </a:ext>
                  </a:extLst>
                </a:gridCol>
                <a:gridCol w="1334770">
                  <a:extLst>
                    <a:ext uri="{9D8B030D-6E8A-4147-A177-3AD203B41FA5}">
                      <a16:colId xmlns:a16="http://schemas.microsoft.com/office/drawing/2014/main" val="2457290623"/>
                    </a:ext>
                  </a:extLst>
                </a:gridCol>
              </a:tblGrid>
              <a:tr h="36068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Field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Data type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Default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Key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8896616"/>
                  </a:ext>
                </a:extLst>
              </a:tr>
              <a:tr h="34671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RollNo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VARCHAR(20)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Not NULL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Primary key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1793601"/>
                  </a:ext>
                </a:extLst>
              </a:tr>
              <a:tr h="2901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BookId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INTEGER(10)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NULL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 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724482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D76097F-9142-4FE1-86E1-443F71797057}"/>
              </a:ext>
            </a:extLst>
          </p:cNvPr>
          <p:cNvSpPr txBox="1"/>
          <p:nvPr/>
        </p:nvSpPr>
        <p:spPr>
          <a:xfrm>
            <a:off x="1104898" y="5243322"/>
            <a:ext cx="3303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9A5C42E-31A1-4C44-885C-AE4E0F25FA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27747"/>
              </p:ext>
            </p:extLst>
          </p:nvPr>
        </p:nvGraphicFramePr>
        <p:xfrm>
          <a:off x="1178974" y="5828097"/>
          <a:ext cx="5757545" cy="9975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73835">
                  <a:extLst>
                    <a:ext uri="{9D8B030D-6E8A-4147-A177-3AD203B41FA5}">
                      <a16:colId xmlns:a16="http://schemas.microsoft.com/office/drawing/2014/main" val="2707490473"/>
                    </a:ext>
                  </a:extLst>
                </a:gridCol>
                <a:gridCol w="1736725">
                  <a:extLst>
                    <a:ext uri="{9D8B030D-6E8A-4147-A177-3AD203B41FA5}">
                      <a16:colId xmlns:a16="http://schemas.microsoft.com/office/drawing/2014/main" val="4279785344"/>
                    </a:ext>
                  </a:extLst>
                </a:gridCol>
                <a:gridCol w="1212215">
                  <a:extLst>
                    <a:ext uri="{9D8B030D-6E8A-4147-A177-3AD203B41FA5}">
                      <a16:colId xmlns:a16="http://schemas.microsoft.com/office/drawing/2014/main" val="526597805"/>
                    </a:ext>
                  </a:extLst>
                </a:gridCol>
                <a:gridCol w="1334770">
                  <a:extLst>
                    <a:ext uri="{9D8B030D-6E8A-4147-A177-3AD203B41FA5}">
                      <a16:colId xmlns:a16="http://schemas.microsoft.com/office/drawing/2014/main" val="2457290623"/>
                    </a:ext>
                  </a:extLst>
                </a:gridCol>
              </a:tblGrid>
              <a:tr h="36068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Field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Data type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Default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Key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8896616"/>
                  </a:ext>
                </a:extLst>
              </a:tr>
              <a:tr h="34671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RollNo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VARCHAR(20)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Not NULL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Primary key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1793601"/>
                  </a:ext>
                </a:extLst>
              </a:tr>
              <a:tr h="2901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BookId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INTEGER(10)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NULL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 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72448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252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FADAC-1363-4AED-AD84-D096C2B50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b="1" dirty="0"/>
              <a:t>Database Tables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27D73A-2360-4BD0-9C3E-92B342C81890}"/>
              </a:ext>
            </a:extLst>
          </p:cNvPr>
          <p:cNvSpPr txBox="1"/>
          <p:nvPr/>
        </p:nvSpPr>
        <p:spPr>
          <a:xfrm>
            <a:off x="1052243" y="1322290"/>
            <a:ext cx="4558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C88CB7-1433-4FA5-8807-1F23D9673F02}"/>
              </a:ext>
            </a:extLst>
          </p:cNvPr>
          <p:cNvSpPr txBox="1"/>
          <p:nvPr/>
        </p:nvSpPr>
        <p:spPr>
          <a:xfrm>
            <a:off x="1104898" y="3625629"/>
            <a:ext cx="3303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46F4E54-7BDA-4041-9AC6-70E022B36C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2681188"/>
              </p:ext>
            </p:extLst>
          </p:nvPr>
        </p:nvGraphicFramePr>
        <p:xfrm>
          <a:off x="1052244" y="2028831"/>
          <a:ext cx="5725160" cy="1127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31290">
                  <a:extLst>
                    <a:ext uri="{9D8B030D-6E8A-4147-A177-3AD203B41FA5}">
                      <a16:colId xmlns:a16="http://schemas.microsoft.com/office/drawing/2014/main" val="1635456567"/>
                    </a:ext>
                  </a:extLst>
                </a:gridCol>
                <a:gridCol w="1431290">
                  <a:extLst>
                    <a:ext uri="{9D8B030D-6E8A-4147-A177-3AD203B41FA5}">
                      <a16:colId xmlns:a16="http://schemas.microsoft.com/office/drawing/2014/main" val="2521944444"/>
                    </a:ext>
                  </a:extLst>
                </a:gridCol>
                <a:gridCol w="1431290">
                  <a:extLst>
                    <a:ext uri="{9D8B030D-6E8A-4147-A177-3AD203B41FA5}">
                      <a16:colId xmlns:a16="http://schemas.microsoft.com/office/drawing/2014/main" val="503321961"/>
                    </a:ext>
                  </a:extLst>
                </a:gridCol>
                <a:gridCol w="1431290">
                  <a:extLst>
                    <a:ext uri="{9D8B030D-6E8A-4147-A177-3AD203B41FA5}">
                      <a16:colId xmlns:a16="http://schemas.microsoft.com/office/drawing/2014/main" val="15611605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Field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Data type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Default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Key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8271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R_ID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VARCHAR(20)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Not NULL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Primary Key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729169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Book_Name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VARCHAR(255)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NULL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 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158063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Description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TEXT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NULL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 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7220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RollNo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VARCHAR(20)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Not NULL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Foreign Key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8002996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9B6DA8C-E35F-4FDD-AB9F-ABC150840B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531811"/>
              </p:ext>
            </p:extLst>
          </p:nvPr>
        </p:nvGraphicFramePr>
        <p:xfrm>
          <a:off x="1052243" y="4378614"/>
          <a:ext cx="5725160" cy="1341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31290">
                  <a:extLst>
                    <a:ext uri="{9D8B030D-6E8A-4147-A177-3AD203B41FA5}">
                      <a16:colId xmlns:a16="http://schemas.microsoft.com/office/drawing/2014/main" val="1039948466"/>
                    </a:ext>
                  </a:extLst>
                </a:gridCol>
                <a:gridCol w="1431290">
                  <a:extLst>
                    <a:ext uri="{9D8B030D-6E8A-4147-A177-3AD203B41FA5}">
                      <a16:colId xmlns:a16="http://schemas.microsoft.com/office/drawing/2014/main" val="1572876197"/>
                    </a:ext>
                  </a:extLst>
                </a:gridCol>
                <a:gridCol w="1431290">
                  <a:extLst>
                    <a:ext uri="{9D8B030D-6E8A-4147-A177-3AD203B41FA5}">
                      <a16:colId xmlns:a16="http://schemas.microsoft.com/office/drawing/2014/main" val="3673815408"/>
                    </a:ext>
                  </a:extLst>
                </a:gridCol>
                <a:gridCol w="1431290">
                  <a:extLst>
                    <a:ext uri="{9D8B030D-6E8A-4147-A177-3AD203B41FA5}">
                      <a16:colId xmlns:a16="http://schemas.microsoft.com/office/drawing/2014/main" val="11177049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Field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Data type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Default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Key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248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M</a:t>
                      </a:r>
                      <a:r>
                        <a:rPr lang="ru-RU" sz="1400">
                          <a:effectLst/>
                        </a:rPr>
                        <a:t>_ID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INT</a:t>
                      </a:r>
                      <a:r>
                        <a:rPr lang="ru-RU" sz="1400">
                          <a:effectLst/>
                        </a:rPr>
                        <a:t>(</a:t>
                      </a:r>
                      <a:r>
                        <a:rPr lang="en-IN" sz="1400">
                          <a:effectLst/>
                        </a:rPr>
                        <a:t>3</a:t>
                      </a:r>
                      <a:r>
                        <a:rPr lang="ru-RU" sz="1400">
                          <a:effectLst/>
                        </a:rPr>
                        <a:t>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Not NULL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Primary Key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688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RollNo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VARCHAR(255)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Not </a:t>
                      </a:r>
                      <a:r>
                        <a:rPr lang="ru-RU" sz="1400">
                          <a:effectLst/>
                        </a:rPr>
                        <a:t>NULL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Foreign Key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0575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Msg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TEXT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NULL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 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81023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Date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DATE(4)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NULL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 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10628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Time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TIME(4)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NULL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 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81461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59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04900" y="5179"/>
            <a:ext cx="9980682" cy="1096962"/>
          </a:xfrm>
        </p:spPr>
        <p:txBody>
          <a:bodyPr/>
          <a:lstStyle/>
          <a:p>
            <a:pPr algn="ctr"/>
            <a:r>
              <a:rPr lang="en-US" b="1" dirty="0"/>
              <a:t>Screenshots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65719-5D2B-43ED-B033-500124A9C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Login Page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EC81DA-61B7-4985-8A2C-3BDEF5769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131" y="2069701"/>
            <a:ext cx="8136220" cy="462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46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04900" y="5179"/>
            <a:ext cx="9980682" cy="1096962"/>
          </a:xfrm>
        </p:spPr>
        <p:txBody>
          <a:bodyPr/>
          <a:lstStyle/>
          <a:p>
            <a:pPr algn="ctr"/>
            <a:r>
              <a:rPr lang="en-US" b="1" dirty="0"/>
              <a:t>Screenshots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65719-5D2B-43ED-B033-500124A9C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Home page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A50DC9-2AEB-452B-BA1A-EF52E1FE9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240" y="2015231"/>
            <a:ext cx="8660001" cy="476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6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04900" y="5179"/>
            <a:ext cx="9980682" cy="1096962"/>
          </a:xfrm>
        </p:spPr>
        <p:txBody>
          <a:bodyPr/>
          <a:lstStyle/>
          <a:p>
            <a:pPr algn="ctr"/>
            <a:r>
              <a:rPr lang="en-US" b="1" dirty="0"/>
              <a:t>Screenshots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65719-5D2B-43ED-B033-500124A9C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View Books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751E35-F7DB-4F7C-B24B-889561C92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139" y="2023264"/>
            <a:ext cx="8500204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1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04900" y="5179"/>
            <a:ext cx="9980682" cy="1096962"/>
          </a:xfrm>
        </p:spPr>
        <p:txBody>
          <a:bodyPr/>
          <a:lstStyle/>
          <a:p>
            <a:pPr algn="ctr"/>
            <a:r>
              <a:rPr lang="en-US" b="1" dirty="0"/>
              <a:t>Screenshots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65719-5D2B-43ED-B033-500124A9C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Add Books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0C7398-46C8-4797-8E91-7CE8379CF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772" y="1952176"/>
            <a:ext cx="8446938" cy="479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1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04900" y="5179"/>
            <a:ext cx="9980682" cy="1096962"/>
          </a:xfrm>
        </p:spPr>
        <p:txBody>
          <a:bodyPr/>
          <a:lstStyle/>
          <a:p>
            <a:pPr algn="ctr"/>
            <a:r>
              <a:rPr lang="en-US" b="1" dirty="0"/>
              <a:t>Screenshots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65719-5D2B-43ED-B033-500124A9C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View messages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CE59E-A691-49A1-A44E-896FF4B86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395" y="2032987"/>
            <a:ext cx="8749209" cy="474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4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04900" y="5179"/>
            <a:ext cx="9980682" cy="1096962"/>
          </a:xfrm>
        </p:spPr>
        <p:txBody>
          <a:bodyPr/>
          <a:lstStyle/>
          <a:p>
            <a:pPr algn="ctr"/>
            <a:r>
              <a:rPr lang="en-US" b="1" dirty="0"/>
              <a:t>Screenshots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65719-5D2B-43ED-B033-500124A9C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Process requests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2C55D4-CEA6-4075-B3E8-B9732DBFB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146" y="2006353"/>
            <a:ext cx="8649708" cy="484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6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04900" y="5179"/>
            <a:ext cx="9980682" cy="1096962"/>
          </a:xfrm>
        </p:spPr>
        <p:txBody>
          <a:bodyPr/>
          <a:lstStyle/>
          <a:p>
            <a:pPr algn="ctr"/>
            <a:r>
              <a:rPr lang="en-US" b="1" dirty="0"/>
              <a:t>Screenshots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65719-5D2B-43ED-B033-500124A9C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Issue requests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6107F1-7D1B-4CB5-8C45-B204E0592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383" y="2003088"/>
            <a:ext cx="8535715" cy="466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5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04900" y="5179"/>
            <a:ext cx="9980682" cy="1096962"/>
          </a:xfrm>
        </p:spPr>
        <p:txBody>
          <a:bodyPr/>
          <a:lstStyle/>
          <a:p>
            <a:pPr algn="ctr"/>
            <a:r>
              <a:rPr lang="en-US" b="1" dirty="0"/>
              <a:t>Screenshots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65719-5D2B-43ED-B033-500124A9C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View Students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D9EDE3-3E81-4D6C-93B0-9CADB3812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067" y="1997476"/>
            <a:ext cx="8562348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2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INTRODUCTION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Library management system is a project which aims in developing a computerized system to maintain all the daily work of a library.</a:t>
            </a:r>
          </a:p>
          <a:p>
            <a:endParaRPr lang="en-US" dirty="0"/>
          </a:p>
          <a:p>
            <a:r>
              <a:rPr lang="en-US" dirty="0"/>
              <a:t>This project contains many features which are generally not available in normal library management systems.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project is developed to help the students as well as staff of library to maintain the library in the best way possible and also reduce the human efforts.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Scope of Project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make the existing system more efficient.</a:t>
            </a:r>
          </a:p>
          <a:p>
            <a:r>
              <a:rPr lang="en-US" dirty="0"/>
              <a:t>Making the functionality of Library better.</a:t>
            </a:r>
          </a:p>
          <a:p>
            <a:r>
              <a:rPr lang="en-US" dirty="0"/>
              <a:t>To have an online portal for students to access features of library.</a:t>
            </a:r>
          </a:p>
          <a:p>
            <a:r>
              <a:rPr lang="en-US" dirty="0"/>
              <a:t>To make it easier for Librarian to manage the Library.</a:t>
            </a:r>
          </a:p>
          <a:p>
            <a:r>
              <a:rPr lang="en-US" dirty="0"/>
              <a:t>To provide a user friendly interface for students and librarian.</a:t>
            </a:r>
          </a:p>
        </p:txBody>
      </p:sp>
    </p:spTree>
    <p:extLst>
      <p:ext uri="{BB962C8B-B14F-4D97-AF65-F5344CB8AC3E}">
        <p14:creationId xmlns:p14="http://schemas.microsoft.com/office/powerpoint/2010/main" val="321567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Languages used for development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Front-end development:</a:t>
            </a:r>
          </a:p>
          <a:p>
            <a:pPr lvl="1"/>
            <a:r>
              <a:rPr lang="en-US" dirty="0"/>
              <a:t>HTML</a:t>
            </a:r>
          </a:p>
          <a:p>
            <a:pPr lvl="1"/>
            <a:r>
              <a:rPr lang="en-US" dirty="0"/>
              <a:t>CSS</a:t>
            </a:r>
          </a:p>
          <a:p>
            <a:pPr lvl="1"/>
            <a:r>
              <a:rPr lang="en-US" dirty="0"/>
              <a:t>JS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Back-end development:</a:t>
            </a:r>
          </a:p>
          <a:p>
            <a:pPr lvl="1"/>
            <a:r>
              <a:rPr lang="en-US" dirty="0"/>
              <a:t>PHP</a:t>
            </a:r>
          </a:p>
          <a:p>
            <a:pPr lvl="1"/>
            <a:r>
              <a:rPr lang="en-US" dirty="0"/>
              <a:t>MYSQL</a:t>
            </a:r>
          </a:p>
        </p:txBody>
      </p:sp>
    </p:spTree>
    <p:extLst>
      <p:ext uri="{BB962C8B-B14F-4D97-AF65-F5344CB8AC3E}">
        <p14:creationId xmlns:p14="http://schemas.microsoft.com/office/powerpoint/2010/main" val="336617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04900" y="40690"/>
            <a:ext cx="9980682" cy="1096962"/>
          </a:xfrm>
        </p:spPr>
        <p:txBody>
          <a:bodyPr/>
          <a:lstStyle/>
          <a:p>
            <a:pPr algn="ctr"/>
            <a:r>
              <a:rPr lang="en-US" b="1" dirty="0"/>
              <a:t>Control Flow Diagram	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0C63047-47F7-45E2-9A0D-CA23F01638F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460" y="1600200"/>
            <a:ext cx="9761079" cy="457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193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04900" y="40690"/>
            <a:ext cx="9980682" cy="1096962"/>
          </a:xfrm>
        </p:spPr>
        <p:txBody>
          <a:bodyPr/>
          <a:lstStyle/>
          <a:p>
            <a:pPr algn="ctr"/>
            <a:r>
              <a:rPr lang="en-US" b="1" dirty="0"/>
              <a:t>Entity Relationship Diagram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2C438A-E243-4775-94A4-E6557919D13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643" y="1600201"/>
            <a:ext cx="8549196" cy="4571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330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04900" y="5179"/>
            <a:ext cx="9980682" cy="1096962"/>
          </a:xfrm>
        </p:spPr>
        <p:txBody>
          <a:bodyPr/>
          <a:lstStyle/>
          <a:p>
            <a:pPr algn="ctr"/>
            <a:r>
              <a:rPr lang="en-US" b="1" dirty="0"/>
              <a:t>System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65719-5D2B-43ED-B033-500124A9C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u="sng" dirty="0"/>
              <a:t>Admin</a:t>
            </a:r>
          </a:p>
          <a:p>
            <a:pPr lvl="1"/>
            <a:r>
              <a:rPr lang="en-IN" dirty="0"/>
              <a:t>Add and update books</a:t>
            </a:r>
          </a:p>
          <a:p>
            <a:pPr lvl="1"/>
            <a:r>
              <a:rPr lang="en-IN" dirty="0"/>
              <a:t>Manage users</a:t>
            </a:r>
          </a:p>
          <a:p>
            <a:pPr lvl="1"/>
            <a:r>
              <a:rPr lang="en-IN" dirty="0"/>
              <a:t>Send messages</a:t>
            </a:r>
          </a:p>
          <a:p>
            <a:pPr lvl="1"/>
            <a:r>
              <a:rPr lang="en-IN" dirty="0"/>
              <a:t>View Recommendations</a:t>
            </a:r>
          </a:p>
          <a:p>
            <a:pPr lvl="1"/>
            <a:r>
              <a:rPr lang="en-IN" dirty="0"/>
              <a:t>Process issues/renews/requests</a:t>
            </a:r>
          </a:p>
          <a:p>
            <a:pPr lvl="1"/>
            <a:r>
              <a:rPr lang="en-IN" dirty="0"/>
              <a:t>View currently issued books</a:t>
            </a:r>
          </a:p>
          <a:p>
            <a:r>
              <a:rPr lang="en-IN" b="1" u="sng" dirty="0"/>
              <a:t>Student</a:t>
            </a:r>
          </a:p>
          <a:p>
            <a:pPr lvl="1"/>
            <a:r>
              <a:rPr lang="en-IN" dirty="0"/>
              <a:t>View and update profile details</a:t>
            </a:r>
          </a:p>
          <a:p>
            <a:pPr lvl="1"/>
            <a:r>
              <a:rPr lang="en-IN" dirty="0"/>
              <a:t>View/issue/renew books</a:t>
            </a:r>
          </a:p>
          <a:p>
            <a:pPr lvl="1"/>
            <a:r>
              <a:rPr lang="en-IN" dirty="0"/>
              <a:t>Recommend a book</a:t>
            </a:r>
          </a:p>
          <a:p>
            <a:pPr lvl="1"/>
            <a:r>
              <a:rPr lang="en-IN" dirty="0"/>
              <a:t>View currently issued books</a:t>
            </a:r>
          </a:p>
          <a:p>
            <a:pPr lvl="1"/>
            <a:r>
              <a:rPr lang="en-IN" dirty="0"/>
              <a:t>View previously issued books</a:t>
            </a:r>
          </a:p>
        </p:txBody>
      </p:sp>
    </p:spTree>
    <p:extLst>
      <p:ext uri="{BB962C8B-B14F-4D97-AF65-F5344CB8AC3E}">
        <p14:creationId xmlns:p14="http://schemas.microsoft.com/office/powerpoint/2010/main" val="223696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FADAC-1363-4AED-AD84-D096C2B50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b="1" dirty="0"/>
              <a:t>Database Tables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7E84CAC1-1D1E-4F74-9616-32724056D0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7800296"/>
              </p:ext>
            </p:extLst>
          </p:nvPr>
        </p:nvGraphicFramePr>
        <p:xfrm>
          <a:off x="1104900" y="2189495"/>
          <a:ext cx="5535597" cy="18595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67159">
                  <a:extLst>
                    <a:ext uri="{9D8B030D-6E8A-4147-A177-3AD203B41FA5}">
                      <a16:colId xmlns:a16="http://schemas.microsoft.com/office/drawing/2014/main" val="3464518555"/>
                    </a:ext>
                  </a:extLst>
                </a:gridCol>
                <a:gridCol w="1728858">
                  <a:extLst>
                    <a:ext uri="{9D8B030D-6E8A-4147-A177-3AD203B41FA5}">
                      <a16:colId xmlns:a16="http://schemas.microsoft.com/office/drawing/2014/main" val="3888826367"/>
                    </a:ext>
                  </a:extLst>
                </a:gridCol>
                <a:gridCol w="1206724">
                  <a:extLst>
                    <a:ext uri="{9D8B030D-6E8A-4147-A177-3AD203B41FA5}">
                      <a16:colId xmlns:a16="http://schemas.microsoft.com/office/drawing/2014/main" val="3033295795"/>
                    </a:ext>
                  </a:extLst>
                </a:gridCol>
                <a:gridCol w="1132856">
                  <a:extLst>
                    <a:ext uri="{9D8B030D-6E8A-4147-A177-3AD203B41FA5}">
                      <a16:colId xmlns:a16="http://schemas.microsoft.com/office/drawing/2014/main" val="1275347974"/>
                    </a:ext>
                  </a:extLst>
                </a:gridCol>
              </a:tblGrid>
              <a:tr h="35902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Field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Data type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Default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Key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3096104"/>
                  </a:ext>
                </a:extLst>
              </a:tr>
              <a:tr h="34511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RollNo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VARCHAR(20)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Not NULL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Primary key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7716390"/>
                  </a:ext>
                </a:extLst>
              </a:tr>
              <a:tr h="28886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Name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VARCHAR(255)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NULL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 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6823525"/>
                  </a:ext>
                </a:extLst>
              </a:tr>
              <a:tr h="28886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Typ</a:t>
                      </a:r>
                      <a:r>
                        <a:rPr lang="en-IN" sz="1400">
                          <a:effectLst/>
                        </a:rPr>
                        <a:t>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VARCHAR(255)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NULL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 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66365958"/>
                  </a:ext>
                </a:extLst>
              </a:tr>
              <a:tr h="28886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Category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TEXT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NULL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 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9093226"/>
                  </a:ext>
                </a:extLst>
              </a:tr>
              <a:tr h="28886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Password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VAR</a:t>
                      </a:r>
                      <a:r>
                        <a:rPr lang="ru-RU" sz="1400">
                          <a:effectLst/>
                        </a:rPr>
                        <a:t>CHAR(</a:t>
                      </a:r>
                      <a:r>
                        <a:rPr lang="en-IN" sz="1400">
                          <a:effectLst/>
                        </a:rPr>
                        <a:t>2</a:t>
                      </a:r>
                      <a:r>
                        <a:rPr lang="ru-RU" sz="1400">
                          <a:effectLst/>
                        </a:rPr>
                        <a:t>0)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NULL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 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0199247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327D73A-2360-4BD0-9C3E-92B342C81890}"/>
              </a:ext>
            </a:extLst>
          </p:cNvPr>
          <p:cNvSpPr txBox="1"/>
          <p:nvPr/>
        </p:nvSpPr>
        <p:spPr>
          <a:xfrm>
            <a:off x="1104900" y="1604720"/>
            <a:ext cx="1279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26AB472-A689-4518-83C1-D1B15DADE6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893325"/>
              </p:ext>
            </p:extLst>
          </p:nvPr>
        </p:nvGraphicFramePr>
        <p:xfrm>
          <a:off x="1104900" y="4381706"/>
          <a:ext cx="5535597" cy="9715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7020">
                  <a:extLst>
                    <a:ext uri="{9D8B030D-6E8A-4147-A177-3AD203B41FA5}">
                      <a16:colId xmlns:a16="http://schemas.microsoft.com/office/drawing/2014/main" val="2182097240"/>
                    </a:ext>
                  </a:extLst>
                </a:gridCol>
                <a:gridCol w="1669776">
                  <a:extLst>
                    <a:ext uri="{9D8B030D-6E8A-4147-A177-3AD203B41FA5}">
                      <a16:colId xmlns:a16="http://schemas.microsoft.com/office/drawing/2014/main" val="3886507748"/>
                    </a:ext>
                  </a:extLst>
                </a:gridCol>
                <a:gridCol w="1165485">
                  <a:extLst>
                    <a:ext uri="{9D8B030D-6E8A-4147-A177-3AD203B41FA5}">
                      <a16:colId xmlns:a16="http://schemas.microsoft.com/office/drawing/2014/main" val="787150432"/>
                    </a:ext>
                  </a:extLst>
                </a:gridCol>
                <a:gridCol w="1283316">
                  <a:extLst>
                    <a:ext uri="{9D8B030D-6E8A-4147-A177-3AD203B41FA5}">
                      <a16:colId xmlns:a16="http://schemas.microsoft.com/office/drawing/2014/main" val="2069276304"/>
                    </a:ext>
                  </a:extLst>
                </a:gridCol>
              </a:tblGrid>
              <a:tr h="35125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Field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Data type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Default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Key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784250"/>
                  </a:ext>
                </a:extLst>
              </a:tr>
              <a:tr h="33765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RollNo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VARCHAR(20)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Not NULL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Primary key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21290171"/>
                  </a:ext>
                </a:extLst>
              </a:tr>
              <a:tr h="28261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Email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VARCHAR(255)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NULL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 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5055373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1C18881-B85C-4572-8088-413B99595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657676"/>
              </p:ext>
            </p:extLst>
          </p:nvPr>
        </p:nvGraphicFramePr>
        <p:xfrm>
          <a:off x="1104900" y="5535803"/>
          <a:ext cx="5535597" cy="9975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7020">
                  <a:extLst>
                    <a:ext uri="{9D8B030D-6E8A-4147-A177-3AD203B41FA5}">
                      <a16:colId xmlns:a16="http://schemas.microsoft.com/office/drawing/2014/main" val="3060494320"/>
                    </a:ext>
                  </a:extLst>
                </a:gridCol>
                <a:gridCol w="1669776">
                  <a:extLst>
                    <a:ext uri="{9D8B030D-6E8A-4147-A177-3AD203B41FA5}">
                      <a16:colId xmlns:a16="http://schemas.microsoft.com/office/drawing/2014/main" val="3017205734"/>
                    </a:ext>
                  </a:extLst>
                </a:gridCol>
                <a:gridCol w="1165485">
                  <a:extLst>
                    <a:ext uri="{9D8B030D-6E8A-4147-A177-3AD203B41FA5}">
                      <a16:colId xmlns:a16="http://schemas.microsoft.com/office/drawing/2014/main" val="2428618861"/>
                    </a:ext>
                  </a:extLst>
                </a:gridCol>
                <a:gridCol w="1283316">
                  <a:extLst>
                    <a:ext uri="{9D8B030D-6E8A-4147-A177-3AD203B41FA5}">
                      <a16:colId xmlns:a16="http://schemas.microsoft.com/office/drawing/2014/main" val="2549454348"/>
                    </a:ext>
                  </a:extLst>
                </a:gridCol>
              </a:tblGrid>
              <a:tr h="36068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Field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Data type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Default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Key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07330624"/>
                  </a:ext>
                </a:extLst>
              </a:tr>
              <a:tr h="34671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RollNo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VARCHAR(20)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Not NULL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Primary key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367208"/>
                  </a:ext>
                </a:extLst>
              </a:tr>
              <a:tr h="2901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MobileNo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INTEGER(10)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NULL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 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03408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089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FADAC-1363-4AED-AD84-D096C2B50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b="1" dirty="0"/>
              <a:t>Database Tables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27D73A-2360-4BD0-9C3E-92B342C81890}"/>
              </a:ext>
            </a:extLst>
          </p:cNvPr>
          <p:cNvSpPr txBox="1"/>
          <p:nvPr/>
        </p:nvSpPr>
        <p:spPr>
          <a:xfrm>
            <a:off x="1104900" y="1604720"/>
            <a:ext cx="1643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7B3AB09-2EE5-4EE9-9F46-CF0AB3C443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2104147"/>
              </p:ext>
            </p:extLst>
          </p:nvPr>
        </p:nvGraphicFramePr>
        <p:xfrm>
          <a:off x="1104900" y="2287090"/>
          <a:ext cx="5793740" cy="1732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53566">
                  <a:extLst>
                    <a:ext uri="{9D8B030D-6E8A-4147-A177-3AD203B41FA5}">
                      <a16:colId xmlns:a16="http://schemas.microsoft.com/office/drawing/2014/main" val="3511071443"/>
                    </a:ext>
                  </a:extLst>
                </a:gridCol>
                <a:gridCol w="1353566">
                  <a:extLst>
                    <a:ext uri="{9D8B030D-6E8A-4147-A177-3AD203B41FA5}">
                      <a16:colId xmlns:a16="http://schemas.microsoft.com/office/drawing/2014/main" val="2367286138"/>
                    </a:ext>
                  </a:extLst>
                </a:gridCol>
                <a:gridCol w="1353566">
                  <a:extLst>
                    <a:ext uri="{9D8B030D-6E8A-4147-A177-3AD203B41FA5}">
                      <a16:colId xmlns:a16="http://schemas.microsoft.com/office/drawing/2014/main" val="4213380514"/>
                    </a:ext>
                  </a:extLst>
                </a:gridCol>
                <a:gridCol w="1733042">
                  <a:extLst>
                    <a:ext uri="{9D8B030D-6E8A-4147-A177-3AD203B41FA5}">
                      <a16:colId xmlns:a16="http://schemas.microsoft.com/office/drawing/2014/main" val="3797838703"/>
                    </a:ext>
                  </a:extLst>
                </a:gridCol>
              </a:tblGrid>
              <a:tr h="34480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Field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Data type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Default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Key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2605273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BookID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VARCHAR(20)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Not NULL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Primary key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1428217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Title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VARCHAR(255)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NULL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 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1477195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Publisher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VARCHAR(255)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NULL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 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4986800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Year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YEA</a:t>
                      </a:r>
                      <a:r>
                        <a:rPr lang="en-IN" sz="1400" dirty="0">
                          <a:effectLst/>
                        </a:rPr>
                        <a:t>R(4)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0000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 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4480215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Availability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INT(100)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 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5079766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7ACED7E-460B-4E13-B6D1-F799F7DD9C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644510"/>
              </p:ext>
            </p:extLst>
          </p:nvPr>
        </p:nvGraphicFramePr>
        <p:xfrm>
          <a:off x="1104900" y="5133298"/>
          <a:ext cx="5793740" cy="701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48435">
                  <a:extLst>
                    <a:ext uri="{9D8B030D-6E8A-4147-A177-3AD203B41FA5}">
                      <a16:colId xmlns:a16="http://schemas.microsoft.com/office/drawing/2014/main" val="3087675822"/>
                    </a:ext>
                  </a:extLst>
                </a:gridCol>
                <a:gridCol w="1448435">
                  <a:extLst>
                    <a:ext uri="{9D8B030D-6E8A-4147-A177-3AD203B41FA5}">
                      <a16:colId xmlns:a16="http://schemas.microsoft.com/office/drawing/2014/main" val="1688072819"/>
                    </a:ext>
                  </a:extLst>
                </a:gridCol>
                <a:gridCol w="1448435">
                  <a:extLst>
                    <a:ext uri="{9D8B030D-6E8A-4147-A177-3AD203B41FA5}">
                      <a16:colId xmlns:a16="http://schemas.microsoft.com/office/drawing/2014/main" val="3903868770"/>
                    </a:ext>
                  </a:extLst>
                </a:gridCol>
                <a:gridCol w="1448435">
                  <a:extLst>
                    <a:ext uri="{9D8B030D-6E8A-4147-A177-3AD203B41FA5}">
                      <a16:colId xmlns:a16="http://schemas.microsoft.com/office/drawing/2014/main" val="1907425554"/>
                    </a:ext>
                  </a:extLst>
                </a:gridCol>
              </a:tblGrid>
              <a:tr h="21158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Field</a:t>
                      </a:r>
                      <a:r>
                        <a:rPr lang="en-IN" sz="1800" dirty="0">
                          <a:effectLst/>
                        </a:rPr>
                        <a:t>d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Data type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Default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Key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76171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BookID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VARCHAR(20)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Not NULL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Foreign key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76034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Author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VARCHAR(20)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Not NULL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 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974176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312D507-D887-4459-BF6D-E6F4DA7723EA}"/>
              </a:ext>
            </a:extLst>
          </p:cNvPr>
          <p:cNvSpPr txBox="1"/>
          <p:nvPr/>
        </p:nvSpPr>
        <p:spPr>
          <a:xfrm>
            <a:off x="1104900" y="4402665"/>
            <a:ext cx="1986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</a:t>
            </a:r>
          </a:p>
        </p:txBody>
      </p:sp>
    </p:spTree>
    <p:extLst>
      <p:ext uri="{BB962C8B-B14F-4D97-AF65-F5344CB8AC3E}">
        <p14:creationId xmlns:p14="http://schemas.microsoft.com/office/powerpoint/2010/main" val="429250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03431380.potx" id="{B573BD99-E105-4D2A-964B-B901A176567A}" vid="{B1D363B9-18DE-4874-9E2B-FD69B5C6548D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CDDBB83-77C1-4099-A0AA-289882E745E2}">
  <ds:schemaRefs>
    <ds:schemaRef ds:uri="http://purl.org/dc/elements/1.1/"/>
    <ds:schemaRef ds:uri="http://schemas.microsoft.com/office/2006/metadata/properties"/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Academic presentation, pinstripe and ribbon design (widescreen)</Template>
  <TotalTime>89</TotalTime>
  <Words>580</Words>
  <Application>Microsoft Office PowerPoint</Application>
  <PresentationFormat>Widescreen</PresentationFormat>
  <Paragraphs>260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Euphemia</vt:lpstr>
      <vt:lpstr>Georgia</vt:lpstr>
      <vt:lpstr>Plantagenet Cherokee</vt:lpstr>
      <vt:lpstr>Times New Roman</vt:lpstr>
      <vt:lpstr>Wingdings</vt:lpstr>
      <vt:lpstr>Academic Literature 16x9</vt:lpstr>
      <vt:lpstr>LIBRARY MANAGEMENT SYSTEM</vt:lpstr>
      <vt:lpstr>INTRODUCTION</vt:lpstr>
      <vt:lpstr>Scope of Project</vt:lpstr>
      <vt:lpstr>Languages used for development</vt:lpstr>
      <vt:lpstr>Control Flow Diagram </vt:lpstr>
      <vt:lpstr>Entity Relationship Diagram </vt:lpstr>
      <vt:lpstr>System Features</vt:lpstr>
      <vt:lpstr>Database Tables</vt:lpstr>
      <vt:lpstr>Database Tables</vt:lpstr>
      <vt:lpstr>Database Tables</vt:lpstr>
      <vt:lpstr>Database Tables</vt:lpstr>
      <vt:lpstr>Screenshots</vt:lpstr>
      <vt:lpstr>Screenshots</vt:lpstr>
      <vt:lpstr>Screenshots</vt:lpstr>
      <vt:lpstr>Screenshots</vt:lpstr>
      <vt:lpstr>Screenshots</vt:lpstr>
      <vt:lpstr>Screenshots</vt:lpstr>
      <vt:lpstr>Screenshots</vt:lpstr>
      <vt:lpstr>Screenshots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LIBRARY MANAGEMENT SYSTEM</dc:title>
  <dc:creator>kenil shah</dc:creator>
  <cp:lastModifiedBy>kenil shah</cp:lastModifiedBy>
  <cp:revision>2</cp:revision>
  <dcterms:created xsi:type="dcterms:W3CDTF">2018-10-26T17:52:33Z</dcterms:created>
  <dcterms:modified xsi:type="dcterms:W3CDTF">2018-10-26T19:23:40Z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